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notesMasterIdLst>
    <p:notesMasterId r:id="rId34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1554480"/>
            <a:ext cx="11247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6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</a:t>
            </a:r>
            <a:endParaRPr lang="en-US" sz="5600" dirty="0"/>
          </a:p>
        </p:txBody>
      </p:sp>
      <p:sp>
        <p:nvSpPr>
          <p:cNvPr id="5" name="Text 3"/>
          <p:cNvSpPr/>
          <p:nvPr/>
        </p:nvSpPr>
        <p:spPr>
          <a:xfrm>
            <a:off x="457200" y="237744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Hands-on Flow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457200" y="3017520"/>
            <a:ext cx="11247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 → Run → Image → Container → Dockerfile → Ports → Compose → PHP + MySQL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457200" y="3840480"/>
            <a:ext cx="4754880" cy="502920"/>
          </a:xfrm>
          <a:prstGeom prst="roundRect">
            <a:avLst>
              <a:gd name="adj" fmla="val 21818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3840480"/>
            <a:ext cx="4754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BCA / MCA  ·  Practical Workshop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466344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Mr. Madin Bloch  ·  Software Developer &amp; Trainer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HANDS-ON  ·  01 / 32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28600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01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 Docker Desktop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Laptop needs Docker Engine running before any command works.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737360"/>
            <a:ext cx="3657600" cy="3474720"/>
          </a:xfrm>
          <a:prstGeom prst="roundRect">
            <a:avLst>
              <a:gd name="adj" fmla="val 3158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96596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WINDOWS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685800" y="2514600"/>
            <a:ext cx="32004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Download Docker Desktop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 + restart if asked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Enable WSL 2 if prompted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Docker Desktop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297680" y="1737360"/>
            <a:ext cx="3657600" cy="3474720"/>
          </a:xfrm>
          <a:prstGeom prst="roundRect">
            <a:avLst>
              <a:gd name="adj" fmla="val 3158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26280" y="196596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526280" y="2514600"/>
            <a:ext cx="32004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Download Docker Desktop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Drag to Applications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Docker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Wait until engine is ready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8138160" y="1737360"/>
            <a:ext cx="3657600" cy="3474720"/>
          </a:xfrm>
          <a:prstGeom prst="roundRect">
            <a:avLst>
              <a:gd name="adj" fmla="val 3158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366760" y="196596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LINUX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8366760" y="2514600"/>
            <a:ext cx="32004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 Docker Engine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(or Docker Desktop)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the service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user to docker group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HANDS-ON  ·  10 / 32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28600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02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Verify Docker is ready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Whale icon should be running. Then test in terminal.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737360"/>
            <a:ext cx="11247120" cy="2377440"/>
          </a:xfrm>
          <a:prstGeom prst="roundRect">
            <a:avLst>
              <a:gd name="adj" fmla="val 3846"/>
            </a:avLst>
          </a:prstGeom>
          <a:solidFill>
            <a:srgbClr val="0A0F1A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901952"/>
            <a:ext cx="1078992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docker --version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docker compose version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docker run hello-world</a:t>
            </a:r>
            <a:endParaRPr lang="en-US" sz="1400" dirty="0"/>
          </a:p>
          <a:p>
            <a:pPr indent="0" marL="0">
              <a:buNone/>
            </a:pP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Expected: Hello from Docker!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4480560"/>
            <a:ext cx="11247120" cy="502920"/>
          </a:xfrm>
          <a:prstGeom prst="roundRect">
            <a:avLst>
              <a:gd name="adj" fmla="val 14545"/>
            </a:avLst>
          </a:prstGeom>
          <a:solidFill>
            <a:srgbClr val="132A22"/>
          </a:solidFill>
          <a:ln w="12700">
            <a:solidFill>
              <a:srgbClr val="34D39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0080" y="4480560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·  If hello-world works, Docker pulled an image, created a container, ran it, and exited.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57200" y="5212080"/>
            <a:ext cx="11247120" cy="777240"/>
          </a:xfrm>
          <a:prstGeom prst="roundRect">
            <a:avLst>
              <a:gd name="adj" fmla="val 14118"/>
            </a:avLst>
          </a:prstGeom>
          <a:solidFill>
            <a:srgbClr val="2A1A1A"/>
          </a:solidFill>
          <a:ln w="12700">
            <a:solidFill>
              <a:srgbClr val="F8717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0080" y="5212080"/>
            <a:ext cx="10881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8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  ·  Cannot connect to Docker daemon → Start Docker Desktop / Docker Engine first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HANDS-ON  ·  11 / 32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28600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02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hello-world already taught you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just used the full Docker loop once.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920240"/>
            <a:ext cx="2743200" cy="2560320"/>
          </a:xfrm>
          <a:prstGeom prst="roundRect">
            <a:avLst>
              <a:gd name="adj" fmla="val 4286"/>
            </a:avLst>
          </a:prstGeom>
          <a:solidFill>
            <a:srgbClr val="172033"/>
          </a:solidFill>
          <a:ln w="19050">
            <a:solidFill>
              <a:srgbClr val="22D3E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219456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274320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PULL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640080" y="3383280"/>
            <a:ext cx="23774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Downloaded hello-world image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3383280" y="1920240"/>
            <a:ext cx="2743200" cy="2560320"/>
          </a:xfrm>
          <a:prstGeom prst="roundRect">
            <a:avLst>
              <a:gd name="adj" fmla="val 4286"/>
            </a:avLst>
          </a:prstGeom>
          <a:solidFill>
            <a:srgbClr val="172033"/>
          </a:solidFill>
          <a:ln w="19050">
            <a:solidFill>
              <a:srgbClr val="22D3E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383280" y="219456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3383280" y="274320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3566160" y="3383280"/>
            <a:ext cx="23774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Created a container from it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309360" y="1920240"/>
            <a:ext cx="2743200" cy="2560320"/>
          </a:xfrm>
          <a:prstGeom prst="roundRect">
            <a:avLst>
              <a:gd name="adj" fmla="val 4286"/>
            </a:avLst>
          </a:prstGeom>
          <a:solidFill>
            <a:srgbClr val="172033"/>
          </a:solidFill>
          <a:ln w="19050">
            <a:solidFill>
              <a:srgbClr val="22D3E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309360" y="219456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309360" y="274320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6492240" y="3383280"/>
            <a:ext cx="23774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Executed the program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9235440" y="1920240"/>
            <a:ext cx="2743200" cy="2560320"/>
          </a:xfrm>
          <a:prstGeom prst="roundRect">
            <a:avLst>
              <a:gd name="adj" fmla="val 4286"/>
            </a:avLst>
          </a:prstGeom>
          <a:solidFill>
            <a:srgbClr val="172033"/>
          </a:solidFill>
          <a:ln w="19050">
            <a:solidFill>
              <a:srgbClr val="22D3E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235440" y="219456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9235440" y="274320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EXIT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9418320" y="3383280"/>
            <a:ext cx="23774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Container stopped after output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457200" y="4937760"/>
            <a:ext cx="11247120" cy="502920"/>
          </a:xfrm>
          <a:prstGeom prst="roundRect">
            <a:avLst>
              <a:gd name="adj" fmla="val 14545"/>
            </a:avLst>
          </a:prstGeom>
          <a:solidFill>
            <a:srgbClr val="132A22"/>
          </a:solidFill>
          <a:ln w="12700">
            <a:solidFill>
              <a:srgbClr val="34D399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40080" y="4937760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·  Same loop applies later to nginx, PHP, MySQL — only the image changes.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HANDS-ON  ·  12 / 32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28600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Essential Docker commands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These cover most workshop work.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645920"/>
            <a:ext cx="5669280" cy="594360"/>
          </a:xfrm>
          <a:prstGeom prst="roundRect">
            <a:avLst>
              <a:gd name="adj" fmla="val 18462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0080" y="1645920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docker --version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3840480" y="1645920"/>
            <a:ext cx="21031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install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309360" y="1645920"/>
            <a:ext cx="5669280" cy="594360"/>
          </a:xfrm>
          <a:prstGeom prst="roundRect">
            <a:avLst>
              <a:gd name="adj" fmla="val 18462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92240" y="1645920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docker images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9692640" y="1645920"/>
            <a:ext cx="21031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 local images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457200" y="2331720"/>
            <a:ext cx="5669280" cy="594360"/>
          </a:xfrm>
          <a:prstGeom prst="roundRect">
            <a:avLst>
              <a:gd name="adj" fmla="val 18462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080" y="2331720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docker ps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3840480" y="2331720"/>
            <a:ext cx="21031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Running containers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6309360" y="2331720"/>
            <a:ext cx="5669280" cy="594360"/>
          </a:xfrm>
          <a:prstGeom prst="roundRect">
            <a:avLst>
              <a:gd name="adj" fmla="val 18462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92240" y="2331720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docker ps -a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9692640" y="2331720"/>
            <a:ext cx="21031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containers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457200" y="3017520"/>
            <a:ext cx="5669280" cy="594360"/>
          </a:xfrm>
          <a:prstGeom prst="roundRect">
            <a:avLst>
              <a:gd name="adj" fmla="val 18462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40080" y="3017520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docker run ...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3840480" y="3017520"/>
            <a:ext cx="21031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+ start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6309360" y="3017520"/>
            <a:ext cx="5669280" cy="594360"/>
          </a:xfrm>
          <a:prstGeom prst="roundRect">
            <a:avLst>
              <a:gd name="adj" fmla="val 18462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492240" y="3017520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docker stop &lt;name&gt;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9692640" y="3017520"/>
            <a:ext cx="21031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Stop container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457200" y="3703320"/>
            <a:ext cx="5669280" cy="594360"/>
          </a:xfrm>
          <a:prstGeom prst="roundRect">
            <a:avLst>
              <a:gd name="adj" fmla="val 18462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40080" y="3703320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docker start &lt;name&gt;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3840480" y="3703320"/>
            <a:ext cx="21031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again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6309360" y="3703320"/>
            <a:ext cx="5669280" cy="594360"/>
          </a:xfrm>
          <a:prstGeom prst="roundRect">
            <a:avLst>
              <a:gd name="adj" fmla="val 18462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492240" y="3703320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docker rm &lt;name&gt;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9692640" y="3703320"/>
            <a:ext cx="21031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Remove container</a:t>
            </a:r>
            <a:endParaRPr lang="en-US" sz="1300" dirty="0"/>
          </a:p>
        </p:txBody>
      </p:sp>
      <p:sp>
        <p:nvSpPr>
          <p:cNvPr id="32" name="Shape 30"/>
          <p:cNvSpPr/>
          <p:nvPr/>
        </p:nvSpPr>
        <p:spPr>
          <a:xfrm>
            <a:off x="457200" y="4389120"/>
            <a:ext cx="5669280" cy="594360"/>
          </a:xfrm>
          <a:prstGeom prst="roundRect">
            <a:avLst>
              <a:gd name="adj" fmla="val 18462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40080" y="4389120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docker rmi &lt;image&gt;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3840480" y="4389120"/>
            <a:ext cx="21031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Remove image</a:t>
            </a:r>
            <a:endParaRPr lang="en-US" sz="1300" dirty="0"/>
          </a:p>
        </p:txBody>
      </p:sp>
      <p:sp>
        <p:nvSpPr>
          <p:cNvPr id="35" name="Shape 33"/>
          <p:cNvSpPr/>
          <p:nvPr/>
        </p:nvSpPr>
        <p:spPr>
          <a:xfrm>
            <a:off x="6309360" y="4389120"/>
            <a:ext cx="5669280" cy="594360"/>
          </a:xfrm>
          <a:prstGeom prst="roundRect">
            <a:avLst>
              <a:gd name="adj" fmla="val 18462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492240" y="4389120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docker logs &lt;name&gt;</a:t>
            </a:r>
            <a:endParaRPr lang="en-US" sz="1300" dirty="0"/>
          </a:p>
        </p:txBody>
      </p:sp>
      <p:sp>
        <p:nvSpPr>
          <p:cNvPr id="37" name="Text 35"/>
          <p:cNvSpPr/>
          <p:nvPr/>
        </p:nvSpPr>
        <p:spPr>
          <a:xfrm>
            <a:off x="9692640" y="4389120"/>
            <a:ext cx="21031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View logs</a:t>
            </a:r>
            <a:endParaRPr lang="en-US" sz="1300" dirty="0"/>
          </a:p>
        </p:txBody>
      </p:sp>
      <p:sp>
        <p:nvSpPr>
          <p:cNvPr id="38" name="Shape 36"/>
          <p:cNvSpPr/>
          <p:nvPr/>
        </p:nvSpPr>
        <p:spPr>
          <a:xfrm>
            <a:off x="457200" y="5074920"/>
            <a:ext cx="5669280" cy="594360"/>
          </a:xfrm>
          <a:prstGeom prst="roundRect">
            <a:avLst>
              <a:gd name="adj" fmla="val 18462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640080" y="5074920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docker exec -it ...</a:t>
            </a:r>
            <a:endParaRPr lang="en-US" sz="1300" dirty="0"/>
          </a:p>
        </p:txBody>
      </p:sp>
      <p:sp>
        <p:nvSpPr>
          <p:cNvPr id="40" name="Text 38"/>
          <p:cNvSpPr/>
          <p:nvPr/>
        </p:nvSpPr>
        <p:spPr>
          <a:xfrm>
            <a:off x="3840480" y="5074920"/>
            <a:ext cx="21031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Shell inside</a:t>
            </a:r>
            <a:endParaRPr lang="en-US" sz="1300" dirty="0"/>
          </a:p>
        </p:txBody>
      </p:sp>
      <p:sp>
        <p:nvSpPr>
          <p:cNvPr id="41" name="Shape 39"/>
          <p:cNvSpPr/>
          <p:nvPr/>
        </p:nvSpPr>
        <p:spPr>
          <a:xfrm>
            <a:off x="6309360" y="5074920"/>
            <a:ext cx="5669280" cy="594360"/>
          </a:xfrm>
          <a:prstGeom prst="roundRect">
            <a:avLst>
              <a:gd name="adj" fmla="val 18462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492240" y="5074920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docker compose up -d</a:t>
            </a:r>
            <a:endParaRPr lang="en-US" sz="1300" dirty="0"/>
          </a:p>
        </p:txBody>
      </p:sp>
      <p:sp>
        <p:nvSpPr>
          <p:cNvPr id="43" name="Text 41"/>
          <p:cNvSpPr/>
          <p:nvPr/>
        </p:nvSpPr>
        <p:spPr>
          <a:xfrm>
            <a:off x="9692640" y="5074920"/>
            <a:ext cx="21031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full stack</a:t>
            </a:r>
            <a:endParaRPr lang="en-US" sz="1300" dirty="0"/>
          </a:p>
        </p:txBody>
      </p:sp>
      <p:sp>
        <p:nvSpPr>
          <p:cNvPr id="44" name="Text 42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45" name="Text 43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HANDS-ON  ·  13 / 32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28600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Container lifecycle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Stopping a container is not the same as removing it.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2011680"/>
            <a:ext cx="2148840" cy="1463040"/>
          </a:xfrm>
          <a:prstGeom prst="roundRect">
            <a:avLst>
              <a:gd name="adj" fmla="val 7500"/>
            </a:avLst>
          </a:prstGeom>
          <a:solidFill>
            <a:srgbClr val="172033"/>
          </a:solidFill>
          <a:ln w="25400">
            <a:solidFill>
              <a:srgbClr val="22D3E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2468880"/>
            <a:ext cx="2148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IMAGE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468880" y="256032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11" name="Shape 9"/>
          <p:cNvSpPr/>
          <p:nvPr/>
        </p:nvSpPr>
        <p:spPr>
          <a:xfrm>
            <a:off x="2788920" y="2011680"/>
            <a:ext cx="2148840" cy="1463040"/>
          </a:xfrm>
          <a:prstGeom prst="roundRect">
            <a:avLst>
              <a:gd name="adj" fmla="val 7500"/>
            </a:avLst>
          </a:prstGeom>
          <a:solidFill>
            <a:srgbClr val="172033"/>
          </a:solidFill>
          <a:ln w="25400">
            <a:solidFill>
              <a:srgbClr val="FBBF2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788920" y="2468880"/>
            <a:ext cx="2148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BBF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800600" y="256032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14" name="Shape 12"/>
          <p:cNvSpPr/>
          <p:nvPr/>
        </p:nvSpPr>
        <p:spPr>
          <a:xfrm>
            <a:off x="5120640" y="2011680"/>
            <a:ext cx="2148840" cy="1463040"/>
          </a:xfrm>
          <a:prstGeom prst="roundRect">
            <a:avLst>
              <a:gd name="adj" fmla="val 7500"/>
            </a:avLst>
          </a:prstGeom>
          <a:solidFill>
            <a:srgbClr val="172033"/>
          </a:solidFill>
          <a:ln w="25400">
            <a:solidFill>
              <a:srgbClr val="34D399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120640" y="2468880"/>
            <a:ext cx="2148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RUNNING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7132320" y="256032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17" name="Shape 15"/>
          <p:cNvSpPr/>
          <p:nvPr/>
        </p:nvSpPr>
        <p:spPr>
          <a:xfrm>
            <a:off x="7452360" y="2011680"/>
            <a:ext cx="2148840" cy="1463040"/>
          </a:xfrm>
          <a:prstGeom prst="roundRect">
            <a:avLst>
              <a:gd name="adj" fmla="val 7500"/>
            </a:avLst>
          </a:prstGeom>
          <a:solidFill>
            <a:srgbClr val="172033"/>
          </a:solidFill>
          <a:ln w="25400">
            <a:solidFill>
              <a:srgbClr val="F472B6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452360" y="2468880"/>
            <a:ext cx="2148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472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STOPPED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9464040" y="256032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20" name="Shape 18"/>
          <p:cNvSpPr/>
          <p:nvPr/>
        </p:nvSpPr>
        <p:spPr>
          <a:xfrm>
            <a:off x="9784080" y="2011680"/>
            <a:ext cx="2148840" cy="1463040"/>
          </a:xfrm>
          <a:prstGeom prst="roundRect">
            <a:avLst>
              <a:gd name="adj" fmla="val 7500"/>
            </a:avLst>
          </a:prstGeom>
          <a:solidFill>
            <a:srgbClr val="172033"/>
          </a:solidFill>
          <a:ln w="25400">
            <a:solidFill>
              <a:srgbClr val="F87171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784080" y="2468880"/>
            <a:ext cx="2148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8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REMOVED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457200" y="3931920"/>
            <a:ext cx="11247120" cy="1828800"/>
          </a:xfrm>
          <a:prstGeom prst="roundRect">
            <a:avLst>
              <a:gd name="adj" fmla="val 5000"/>
            </a:avLst>
          </a:prstGeom>
          <a:solidFill>
            <a:srgbClr val="0A0F1A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85800" y="4096512"/>
            <a:ext cx="107899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docker ps -a                 # see stopped containers too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docker start &lt;container&gt;     # start again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docker stop &lt;container&gt;      # stop running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docker rm &lt;container&gt;        # delete container (not the image)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HANDS-ON  ·  14 / 32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28600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04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real app — run nginx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 a website from a container in your browser.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737360"/>
            <a:ext cx="11247120" cy="2194560"/>
          </a:xfrm>
          <a:prstGeom prst="roundRect">
            <a:avLst>
              <a:gd name="adj" fmla="val 4167"/>
            </a:avLst>
          </a:prstGeom>
          <a:solidFill>
            <a:srgbClr val="0A0F1A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901952"/>
            <a:ext cx="10789920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docker run -d -p 8080:80 --name web nginx</a:t>
            </a:r>
            <a:endParaRPr lang="en-US" sz="1400" dirty="0"/>
          </a:p>
          <a:p>
            <a:pPr indent="0" marL="0">
              <a:buNone/>
            </a:pP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Open browser →  http://localhost:8080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You should see the default nginx welcome page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4297680"/>
            <a:ext cx="2743200" cy="1371600"/>
          </a:xfrm>
          <a:prstGeom prst="roundRect">
            <a:avLst>
              <a:gd name="adj" fmla="val 8000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94360" y="448056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-d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594360" y="493776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Detached (background)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3383280" y="4297680"/>
            <a:ext cx="2743200" cy="1371600"/>
          </a:xfrm>
          <a:prstGeom prst="roundRect">
            <a:avLst>
              <a:gd name="adj" fmla="val 8000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520440" y="448056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-p 8080:80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3520440" y="493776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Host 8080 → container 80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309360" y="4297680"/>
            <a:ext cx="2743200" cy="1371600"/>
          </a:xfrm>
          <a:prstGeom prst="roundRect">
            <a:avLst>
              <a:gd name="adj" fmla="val 8000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46520" y="448056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--name web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446520" y="493776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Friendly container name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9235440" y="4297680"/>
            <a:ext cx="2743200" cy="1371600"/>
          </a:xfrm>
          <a:prstGeom prst="roundRect">
            <a:avLst>
              <a:gd name="adj" fmla="val 8000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372600" y="448056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nginx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9372600" y="493776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Image name from Docker Hub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HANDS-ON  ·  15 / 32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28600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IDEA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Ports — how the browser reaches the container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Host port and container port are different doors.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2011680"/>
            <a:ext cx="3200400" cy="2926080"/>
          </a:xfrm>
          <a:prstGeom prst="roundRect">
            <a:avLst>
              <a:gd name="adj" fmla="val 3750"/>
            </a:avLst>
          </a:prstGeom>
          <a:solidFill>
            <a:srgbClr val="172033"/>
          </a:solidFill>
          <a:ln w="25400">
            <a:solidFill>
              <a:srgbClr val="FBBF2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228600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BBF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BROWSER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40080" y="3108960"/>
            <a:ext cx="2834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localhost:8080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640080" y="3840480"/>
            <a:ext cx="2834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laptop port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749040" y="320040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3931920" y="2834640"/>
            <a:ext cx="1645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8080:80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5760720" y="2011680"/>
            <a:ext cx="3200400" cy="2926080"/>
          </a:xfrm>
          <a:prstGeom prst="roundRect">
            <a:avLst>
              <a:gd name="adj" fmla="val 3750"/>
            </a:avLst>
          </a:prstGeom>
          <a:solidFill>
            <a:srgbClr val="172033"/>
          </a:solidFill>
          <a:ln w="25400">
            <a:solidFill>
              <a:srgbClr val="34D399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760720" y="228600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CONTAINER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5943600" y="3108960"/>
            <a:ext cx="2834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port 80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5943600" y="3840480"/>
            <a:ext cx="2834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nginx / Apache inside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9235440" y="2011680"/>
            <a:ext cx="2468880" cy="2926080"/>
          </a:xfrm>
          <a:prstGeom prst="roundRect">
            <a:avLst>
              <a:gd name="adj" fmla="val 4444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235440" y="23774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9372600" y="2926080"/>
            <a:ext cx="219456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-p HOST:CONTAINER</a:t>
            </a:r>
            <a:endParaRPr lang="en-US" sz="1400" dirty="0"/>
          </a:p>
          <a:p>
            <a:pPr algn="ctr" indent="0" marL="0">
              <a:buNone/>
            </a:pPr>
            <a:endParaRPr lang="en-US" sz="1400" dirty="0"/>
          </a:p>
          <a:p>
            <a:pPr algn="ctr"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Left = laptop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Right = inside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HANDS-ON  ·  16 / 32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28600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04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 the nginx container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Practice stop / start / logs / remove.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737360"/>
            <a:ext cx="11247120" cy="3291840"/>
          </a:xfrm>
          <a:prstGeom prst="roundRect">
            <a:avLst>
              <a:gd name="adj" fmla="val 2778"/>
            </a:avLst>
          </a:prstGeom>
          <a:solidFill>
            <a:srgbClr val="0A0F1A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901952"/>
            <a:ext cx="10789920" cy="3017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docker ps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docker logs web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docker stop web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docker start web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docker rm -f web          # force remove</a:t>
            </a:r>
            <a:endParaRPr lang="en-US" sz="1400" dirty="0"/>
          </a:p>
          <a:p>
            <a:pPr indent="0" marL="0">
              <a:buNone/>
            </a:pP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Clean practice before moving to Dockerfile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5394960"/>
            <a:ext cx="11247120" cy="502920"/>
          </a:xfrm>
          <a:prstGeom prst="roundRect">
            <a:avLst>
              <a:gd name="adj" fmla="val 14545"/>
            </a:avLst>
          </a:prstGeom>
          <a:solidFill>
            <a:srgbClr val="132A22"/>
          </a:solidFill>
          <a:ln w="12700">
            <a:solidFill>
              <a:srgbClr val="34D39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0080" y="5394960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·  If port 8080 is busy: stop the old container, or use -p 8082:80 instead.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HANDS-ON  ·  17 / 32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28600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05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Dockerfile = the recipe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text file with build instructions for your image.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691640"/>
            <a:ext cx="6400800" cy="4114800"/>
          </a:xfrm>
          <a:prstGeom prst="roundRect">
            <a:avLst>
              <a:gd name="adj" fmla="val 2222"/>
            </a:avLst>
          </a:prstGeom>
          <a:solidFill>
            <a:srgbClr val="0A0F1A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856232"/>
            <a:ext cx="594360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FROM php:8.4-apache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WORKDIR /var/www/html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RUN docker-php-ext-install pdo pdo_mysql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COPY src/ .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EXPOSE 80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7132320" y="1691640"/>
            <a:ext cx="4572000" cy="731520"/>
          </a:xfrm>
          <a:prstGeom prst="roundRect">
            <a:avLst>
              <a:gd name="adj" fmla="val 15000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315200" y="1691640"/>
            <a:ext cx="14630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FROM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8778240" y="1691640"/>
            <a:ext cx="2743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 image to start from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7132320" y="2514600"/>
            <a:ext cx="4572000" cy="731520"/>
          </a:xfrm>
          <a:prstGeom prst="roundRect">
            <a:avLst>
              <a:gd name="adj" fmla="val 15000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315200" y="2514600"/>
            <a:ext cx="14630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WORKDIR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778240" y="2514600"/>
            <a:ext cx="2743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Folder inside the image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7132320" y="3337560"/>
            <a:ext cx="4572000" cy="731520"/>
          </a:xfrm>
          <a:prstGeom prst="roundRect">
            <a:avLst>
              <a:gd name="adj" fmla="val 15000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315200" y="3337560"/>
            <a:ext cx="14630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RUN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8778240" y="3337560"/>
            <a:ext cx="2743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Command during build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7132320" y="4160520"/>
            <a:ext cx="4572000" cy="731520"/>
          </a:xfrm>
          <a:prstGeom prst="roundRect">
            <a:avLst>
              <a:gd name="adj" fmla="val 15000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315200" y="4160520"/>
            <a:ext cx="14630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COPY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8778240" y="4160520"/>
            <a:ext cx="2743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Copy app files into image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7132320" y="4983480"/>
            <a:ext cx="4572000" cy="731520"/>
          </a:xfrm>
          <a:prstGeom prst="roundRect">
            <a:avLst>
              <a:gd name="adj" fmla="val 15000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315200" y="4983480"/>
            <a:ext cx="14630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EXPOSE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8778240" y="4983480"/>
            <a:ext cx="2743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Documents container port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HANDS-ON  ·  18 / 32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28600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06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vs Run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not confuse creating an image with starting a container.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737360"/>
            <a:ext cx="5486400" cy="3931920"/>
          </a:xfrm>
          <a:prstGeom prst="roundRect">
            <a:avLst>
              <a:gd name="adj" fmla="val 2791"/>
            </a:avLst>
          </a:prstGeom>
          <a:solidFill>
            <a:srgbClr val="172033"/>
          </a:solidFill>
          <a:ln w="25400">
            <a:solidFill>
              <a:srgbClr val="22D3E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31520" y="2011680"/>
            <a:ext cx="4937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docker build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731520" y="2651760"/>
            <a:ext cx="493776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Reads Dockerfile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Creates an IMAGE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build -t my-php-app .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-t = tag / name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= current folder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6217920" y="1737360"/>
            <a:ext cx="5486400" cy="3931920"/>
          </a:xfrm>
          <a:prstGeom prst="roundRect">
            <a:avLst>
              <a:gd name="adj" fmla="val 2791"/>
            </a:avLst>
          </a:prstGeom>
          <a:solidFill>
            <a:srgbClr val="172033"/>
          </a:solidFill>
          <a:ln w="25400">
            <a:solidFill>
              <a:srgbClr val="34D39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92240" y="2011680"/>
            <a:ext cx="4937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34D39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docker run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492240" y="2651760"/>
            <a:ext cx="493776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Creates + starts a CONTAINER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an image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run -d -p 8080:80 my-php-app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http://localhost:8080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HANDS-ON  ·  19 / 32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28600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Today's clear goal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the end, every student will run a real app stack with Docker.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828800"/>
            <a:ext cx="3611880" cy="1554480"/>
          </a:xfrm>
          <a:prstGeom prst="roundRect">
            <a:avLst>
              <a:gd name="adj" fmla="val 7059"/>
            </a:avLst>
          </a:prstGeom>
          <a:solidFill>
            <a:srgbClr val="172033"/>
          </a:solidFill>
          <a:ln w="15240">
            <a:solidFill>
              <a:srgbClr val="22D3E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214884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685800" y="260604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 &amp; verify Docker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4297680" y="1828800"/>
            <a:ext cx="3611880" cy="1554480"/>
          </a:xfrm>
          <a:prstGeom prst="roundRect">
            <a:avLst>
              <a:gd name="adj" fmla="val 7059"/>
            </a:avLst>
          </a:prstGeom>
          <a:solidFill>
            <a:srgbClr val="172033"/>
          </a:solidFill>
          <a:ln w="15240">
            <a:solidFill>
              <a:srgbClr val="22D3E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26280" y="214884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4526280" y="260604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 Image vs Container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8138160" y="1828800"/>
            <a:ext cx="3611880" cy="1554480"/>
          </a:xfrm>
          <a:prstGeom prst="roundRect">
            <a:avLst>
              <a:gd name="adj" fmla="val 7059"/>
            </a:avLst>
          </a:prstGeom>
          <a:solidFill>
            <a:srgbClr val="172033"/>
          </a:solidFill>
          <a:ln w="15240">
            <a:solidFill>
              <a:srgbClr val="22D3E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366760" y="214884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8366760" y="260604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containers with ports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457200" y="3657600"/>
            <a:ext cx="3611880" cy="1554480"/>
          </a:xfrm>
          <a:prstGeom prst="roundRect">
            <a:avLst>
              <a:gd name="adj" fmla="val 7059"/>
            </a:avLst>
          </a:prstGeom>
          <a:solidFill>
            <a:srgbClr val="172033"/>
          </a:solidFill>
          <a:ln w="15240">
            <a:solidFill>
              <a:srgbClr val="22D3E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85800" y="397764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685800" y="443484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a Dockerfile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4297680" y="3657600"/>
            <a:ext cx="3611880" cy="1554480"/>
          </a:xfrm>
          <a:prstGeom prst="roundRect">
            <a:avLst>
              <a:gd name="adj" fmla="val 7059"/>
            </a:avLst>
          </a:prstGeom>
          <a:solidFill>
            <a:srgbClr val="172033"/>
          </a:solidFill>
          <a:ln w="15240">
            <a:solidFill>
              <a:srgbClr val="22D3E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526280" y="397764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4526280" y="443484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Docker Compose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8138160" y="3657600"/>
            <a:ext cx="3611880" cy="1554480"/>
          </a:xfrm>
          <a:prstGeom prst="roundRect">
            <a:avLst>
              <a:gd name="adj" fmla="val 7059"/>
            </a:avLst>
          </a:prstGeom>
          <a:solidFill>
            <a:srgbClr val="172033"/>
          </a:solidFill>
          <a:ln w="15240">
            <a:solidFill>
              <a:srgbClr val="22D3E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366760" y="397764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2200" dirty="0"/>
          </a:p>
        </p:txBody>
      </p:sp>
      <p:sp>
        <p:nvSpPr>
          <p:cNvPr id="25" name="Text 23"/>
          <p:cNvSpPr/>
          <p:nvPr/>
        </p:nvSpPr>
        <p:spPr>
          <a:xfrm>
            <a:off x="8366760" y="443484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PHP + MySQL + phpMyAdmin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HANDS-ON  ·  02 / 32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28600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07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Practical — Dockerize a PHP app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shape first, then build and run.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737360"/>
            <a:ext cx="5029200" cy="4023360"/>
          </a:xfrm>
          <a:prstGeom prst="roundRect">
            <a:avLst>
              <a:gd name="adj" fmla="val 2727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31520" y="196596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Folder structure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731520" y="2468880"/>
            <a:ext cx="457200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my-php-app/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├── Dockerfile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├── docker-compose.yml   (later)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└── src/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└── index.php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5760720" y="1737360"/>
            <a:ext cx="5943600" cy="4023360"/>
          </a:xfrm>
          <a:prstGeom prst="roundRect">
            <a:avLst>
              <a:gd name="adj" fmla="val 2727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035040" y="196596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src/index.php (simple)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035040" y="2468880"/>
            <a:ext cx="548640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&lt;?php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echo "Hello from Docker PHP";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echo "&lt;br&gt;Host: " . gethostname();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?&gt;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HANDS-ON  ·  20 / 32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28600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07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and run your PHP image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inside the project folder.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737360"/>
            <a:ext cx="11247120" cy="2926080"/>
          </a:xfrm>
          <a:prstGeom prst="roundRect">
            <a:avLst>
              <a:gd name="adj" fmla="val 3125"/>
            </a:avLst>
          </a:prstGeom>
          <a:solidFill>
            <a:srgbClr val="0A0F1A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901952"/>
            <a:ext cx="1078992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docker build -t my-php-app .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docker run -d -p 8080:80 --name php-app my-php-app</a:t>
            </a:r>
            <a:endParaRPr lang="en-US" sz="1400" dirty="0"/>
          </a:p>
          <a:p>
            <a:pPr indent="0" marL="0">
              <a:buNone/>
            </a:pP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Browser → http://localhost:8080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Check → docker ps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Logs  → docker logs php-app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5029200"/>
            <a:ext cx="11247120" cy="502920"/>
          </a:xfrm>
          <a:prstGeom prst="roundRect">
            <a:avLst>
              <a:gd name="adj" fmla="val 14545"/>
            </a:avLst>
          </a:prstGeom>
          <a:solidFill>
            <a:srgbClr val="132A22"/>
          </a:solidFill>
          <a:ln w="12700">
            <a:solidFill>
              <a:srgbClr val="34D39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0080" y="5029200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·  If you change PHP code and used COPY, rebuild the image. Bind mounts avoid rebuild during development.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HANDS-ON  ·  21 / 32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28600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IDEA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Volumes — keep important data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Containers are disposable. Database data should not disappear.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737360"/>
            <a:ext cx="5486400" cy="3931920"/>
          </a:xfrm>
          <a:prstGeom prst="roundRect">
            <a:avLst>
              <a:gd name="adj" fmla="val 2791"/>
            </a:avLst>
          </a:prstGeom>
          <a:solidFill>
            <a:srgbClr val="172033"/>
          </a:solidFill>
          <a:ln w="19050">
            <a:solidFill>
              <a:srgbClr val="F8717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31520" y="201168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8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VOLUME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731520" y="2743200"/>
            <a:ext cx="493776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Container has DB data</a:t>
            </a:r>
            <a:endParaRPr lang="en-US" sz="1800" dirty="0"/>
          </a:p>
          <a:p>
            <a:pPr algn="ctr" indent="0" marL="0">
              <a:buNone/>
            </a:pPr>
            <a:r>
              <a:rPr lang="en-US" sz="18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   ↓</a:t>
            </a:r>
            <a:endParaRPr lang="en-US" sz="1800" dirty="0"/>
          </a:p>
          <a:p>
            <a:pPr algn="ctr" indent="0" marL="0">
              <a:buNone/>
            </a:pPr>
            <a:r>
              <a:rPr lang="en-US" sz="18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Container removed</a:t>
            </a:r>
            <a:endParaRPr lang="en-US" sz="1800" dirty="0"/>
          </a:p>
          <a:p>
            <a:pPr algn="ctr" indent="0" marL="0">
              <a:buNone/>
            </a:pPr>
            <a:r>
              <a:rPr lang="en-US" sz="18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   ↓</a:t>
            </a:r>
            <a:endParaRPr lang="en-US" sz="1800" dirty="0"/>
          </a:p>
          <a:p>
            <a:pPr algn="ctr" indent="0" marL="0">
              <a:buNone/>
            </a:pPr>
            <a:r>
              <a:rPr lang="en-US" sz="18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can be lost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6217920" y="1737360"/>
            <a:ext cx="5486400" cy="3931920"/>
          </a:xfrm>
          <a:prstGeom prst="roundRect">
            <a:avLst>
              <a:gd name="adj" fmla="val 2791"/>
            </a:avLst>
          </a:prstGeom>
          <a:solidFill>
            <a:srgbClr val="172033"/>
          </a:solidFill>
          <a:ln w="19050">
            <a:solidFill>
              <a:srgbClr val="34D39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92240" y="201168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VOLUME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492240" y="2651760"/>
            <a:ext cx="493776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Container writes to volume</a:t>
            </a:r>
            <a:endParaRPr lang="en-US" sz="1700" dirty="0"/>
          </a:p>
          <a:p>
            <a:pPr algn="ctr" indent="0" marL="0">
              <a:buNone/>
            </a:pPr>
            <a:r>
              <a:rPr lang="en-US" sz="17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   ↓</a:t>
            </a:r>
            <a:endParaRPr lang="en-US" sz="1700" dirty="0"/>
          </a:p>
          <a:p>
            <a:pPr algn="ctr" indent="0" marL="0">
              <a:buNone/>
            </a:pPr>
            <a:r>
              <a:rPr lang="en-US" sz="17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Container removed</a:t>
            </a:r>
            <a:endParaRPr lang="en-US" sz="1700" dirty="0"/>
          </a:p>
          <a:p>
            <a:pPr algn="ctr" indent="0" marL="0">
              <a:buNone/>
            </a:pPr>
            <a:r>
              <a:rPr lang="en-US" sz="17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   ↓</a:t>
            </a:r>
            <a:endParaRPr lang="en-US" sz="1700" dirty="0"/>
          </a:p>
          <a:p>
            <a:pPr algn="ctr" indent="0" marL="0">
              <a:buNone/>
            </a:pPr>
            <a:r>
              <a:rPr lang="en-US" sz="17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Volume remains</a:t>
            </a:r>
            <a:endParaRPr lang="en-US" sz="1700" dirty="0"/>
          </a:p>
          <a:p>
            <a:pPr algn="ctr" indent="0" marL="0">
              <a:buNone/>
            </a:pPr>
            <a:r>
              <a:rPr lang="en-US" sz="17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container can reuse it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HANDS-ON  ·  22 / 32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28600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IDEA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Bind mount vs named volume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common ways to persist or share files.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737360"/>
            <a:ext cx="5486400" cy="3931920"/>
          </a:xfrm>
          <a:prstGeom prst="roundRect">
            <a:avLst>
              <a:gd name="adj" fmla="val 2791"/>
            </a:avLst>
          </a:prstGeom>
          <a:solidFill>
            <a:srgbClr val="172033"/>
          </a:solidFill>
          <a:ln w="19050">
            <a:solidFill>
              <a:srgbClr val="22D3E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31520" y="201168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BIND MOUNT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731520" y="2651760"/>
            <a:ext cx="493776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 a host folder directly: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-v ./src:/var/www/html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Great for local development.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Code changes appear immediately.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6217920" y="1737360"/>
            <a:ext cx="5486400" cy="3931920"/>
          </a:xfrm>
          <a:prstGeom prst="roundRect">
            <a:avLst>
              <a:gd name="adj" fmla="val 2791"/>
            </a:avLst>
          </a:prstGeom>
          <a:solidFill>
            <a:srgbClr val="172033"/>
          </a:solidFill>
          <a:ln w="19050">
            <a:solidFill>
              <a:srgbClr val="34D39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92240" y="201168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NAMED VOLUME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492240" y="2651760"/>
            <a:ext cx="493776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manages storage: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mysql_data:/var/lib/mysql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for database data.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Survives container recreate.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HANDS-ON  ·  23 / 32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28600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IDEA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Networks + environment variables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Containers talk by service name. Config stays outside code.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737360"/>
            <a:ext cx="5486400" cy="3931920"/>
          </a:xfrm>
          <a:prstGeom prst="roundRect">
            <a:avLst>
              <a:gd name="adj" fmla="val 2791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31520" y="201168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NETWORK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731520" y="2560320"/>
            <a:ext cx="493776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PHP container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DB_HOST = mysql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   ↓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MySQL service name: mysql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Compose creates a network so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names work as hostnames.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6217920" y="1737360"/>
            <a:ext cx="5486400" cy="3931920"/>
          </a:xfrm>
          <a:prstGeom prst="roundRect">
            <a:avLst>
              <a:gd name="adj" fmla="val 2791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92240" y="201168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BBF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ENVIRONMENT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492240" y="2560320"/>
            <a:ext cx="493776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DB_HOST=mysql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DB_DATABASE=workshop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DB_USERNAME=workshop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DB_PASSWORD=workshop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Same code, different settings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for local / test / production.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HANDS-ON  ·  24 / 32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28600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08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Docker Compose?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apps need more than one container.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783080"/>
            <a:ext cx="3611880" cy="1828800"/>
          </a:xfrm>
          <a:prstGeom prst="roundRect">
            <a:avLst>
              <a:gd name="adj" fmla="val 6000"/>
            </a:avLst>
          </a:prstGeom>
          <a:solidFill>
            <a:srgbClr val="172033"/>
          </a:solidFill>
          <a:ln w="25400">
            <a:solidFill>
              <a:srgbClr val="22D3E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2103120"/>
            <a:ext cx="3611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PHP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457200" y="2743200"/>
            <a:ext cx="3611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4297680" y="1783080"/>
            <a:ext cx="3611880" cy="1828800"/>
          </a:xfrm>
          <a:prstGeom prst="roundRect">
            <a:avLst>
              <a:gd name="adj" fmla="val 6000"/>
            </a:avLst>
          </a:prstGeom>
          <a:solidFill>
            <a:srgbClr val="172033"/>
          </a:solidFill>
          <a:ln w="25400">
            <a:solidFill>
              <a:srgbClr val="FBBF2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297680" y="2103120"/>
            <a:ext cx="3611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BBF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MySQL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4297680" y="2743200"/>
            <a:ext cx="3611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Database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8138160" y="1783080"/>
            <a:ext cx="3611880" cy="1828800"/>
          </a:xfrm>
          <a:prstGeom prst="roundRect">
            <a:avLst>
              <a:gd name="adj" fmla="val 6000"/>
            </a:avLst>
          </a:prstGeom>
          <a:solidFill>
            <a:srgbClr val="172033"/>
          </a:solidFill>
          <a:ln w="25400">
            <a:solidFill>
              <a:srgbClr val="34D399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138160" y="2103120"/>
            <a:ext cx="3611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phpMyAdmin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8138160" y="2743200"/>
            <a:ext cx="3611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DB GUI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457200" y="3931920"/>
            <a:ext cx="11247120" cy="1828800"/>
          </a:xfrm>
          <a:prstGeom prst="roundRect">
            <a:avLst>
              <a:gd name="adj" fmla="val 6000"/>
            </a:avLst>
          </a:prstGeom>
          <a:solidFill>
            <a:srgbClr val="172033"/>
          </a:solidFill>
          <a:ln w="19050">
            <a:solidFill>
              <a:srgbClr val="22D3E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22960" y="393192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Compose → many long docker run commands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Compose → one YAML file + one command:  docker compose up -d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HANDS-ON  ·  25 / 32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28600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08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docker-compose.yml — PHP + MySQL + phpMyAdmin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the workshop stack students will run.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600200"/>
            <a:ext cx="11247120" cy="4434840"/>
          </a:xfrm>
          <a:prstGeom prst="roundRect">
            <a:avLst>
              <a:gd name="adj" fmla="val 2062"/>
            </a:avLst>
          </a:prstGeom>
          <a:solidFill>
            <a:srgbClr val="0A0F1A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764792"/>
            <a:ext cx="10789920" cy="4160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services: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php: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build: .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ports: ["8080:80"]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depends_on: [mysql]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mysql: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image: mysql:8.0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environment: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MYSQL_DATABASE: workshop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MYSQL_USER: workshop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MYSQL_PASSWORD: workshop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MYSQL_ROOT_PASSWORD: root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volumes: [mysql_data:/var/lib/mysql]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phpmyadmin: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image: phpmyadmin:latest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ports: ["8081:80"]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environment: { PMA_HOST: mysql }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volumes: { mysql_data: }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HANDS-ON  ·  26 / 32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28600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09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the full stack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the project folder that has docker-compose.yml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737360"/>
            <a:ext cx="11247120" cy="2560320"/>
          </a:xfrm>
          <a:prstGeom prst="roundRect">
            <a:avLst>
              <a:gd name="adj" fmla="val 3571"/>
            </a:avLst>
          </a:prstGeom>
          <a:solidFill>
            <a:srgbClr val="0A0F1A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901952"/>
            <a:ext cx="1078992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docker compose up -d --build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docker compose ps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docker compose logs -f php</a:t>
            </a:r>
            <a:endParaRPr lang="en-US" sz="1400" dirty="0"/>
          </a:p>
          <a:p>
            <a:pPr indent="0" marL="0">
              <a:buNone/>
            </a:pP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Stop later: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docker compose down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4663440"/>
            <a:ext cx="3611880" cy="1097280"/>
          </a:xfrm>
          <a:prstGeom prst="roundRect">
            <a:avLst>
              <a:gd name="adj" fmla="val 10000"/>
            </a:avLst>
          </a:prstGeom>
          <a:solidFill>
            <a:srgbClr val="172033"/>
          </a:solidFill>
          <a:ln w="19050">
            <a:solidFill>
              <a:srgbClr val="34D39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4800600"/>
            <a:ext cx="3611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PHP app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57200" y="5120640"/>
            <a:ext cx="3611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34D39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http://localhost:8080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297680" y="4663440"/>
            <a:ext cx="3611880" cy="1097280"/>
          </a:xfrm>
          <a:prstGeom prst="roundRect">
            <a:avLst>
              <a:gd name="adj" fmla="val 10000"/>
            </a:avLst>
          </a:prstGeom>
          <a:solidFill>
            <a:srgbClr val="172033"/>
          </a:solidFill>
          <a:ln w="19050">
            <a:solidFill>
              <a:srgbClr val="34D39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297680" y="4800600"/>
            <a:ext cx="3611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phpMyAdmin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297680" y="5120640"/>
            <a:ext cx="3611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34D39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http://localhost:8081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8138160" y="4663440"/>
            <a:ext cx="3611880" cy="1097280"/>
          </a:xfrm>
          <a:prstGeom prst="roundRect">
            <a:avLst>
              <a:gd name="adj" fmla="val 10000"/>
            </a:avLst>
          </a:prstGeom>
          <a:solidFill>
            <a:srgbClr val="172033"/>
          </a:solidFill>
          <a:ln w="19050">
            <a:solidFill>
              <a:srgbClr val="34D399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138160" y="4800600"/>
            <a:ext cx="3611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MySQL host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138160" y="5120640"/>
            <a:ext cx="3611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34D39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mysql (inside network)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HANDS-ON  ·  27 / 32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28600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PICTURE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stack in one picture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Browser → ports → containers → shared Docker network.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828800"/>
            <a:ext cx="2560320" cy="3840480"/>
          </a:xfrm>
          <a:prstGeom prst="roundRect">
            <a:avLst>
              <a:gd name="adj" fmla="val 4286"/>
            </a:avLst>
          </a:prstGeom>
          <a:solidFill>
            <a:srgbClr val="172033"/>
          </a:solidFill>
          <a:ln w="25400">
            <a:solidFill>
              <a:srgbClr val="FBBF2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210312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BBF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BROWSER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40080" y="2834640"/>
            <a:ext cx="219456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:8080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PHP page</a:t>
            </a:r>
            <a:endParaRPr lang="en-US" sz="1400" dirty="0"/>
          </a:p>
          <a:p>
            <a:pPr algn="ctr" indent="0" marL="0">
              <a:buNone/>
            </a:pPr>
            <a:endParaRPr lang="en-US" sz="1400" dirty="0"/>
          </a:p>
          <a:p>
            <a:pPr algn="ctr"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:8081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phpMyAdmin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3383280" y="1828800"/>
            <a:ext cx="2560320" cy="1645920"/>
          </a:xfrm>
          <a:prstGeom prst="roundRect">
            <a:avLst>
              <a:gd name="adj" fmla="val 6667"/>
            </a:avLst>
          </a:prstGeom>
          <a:solidFill>
            <a:srgbClr val="172033"/>
          </a:solidFill>
          <a:ln w="25400">
            <a:solidFill>
              <a:srgbClr val="22D3E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383280" y="2148840"/>
            <a:ext cx="25603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PHP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Apache :80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3383280" y="3840480"/>
            <a:ext cx="2560320" cy="1828800"/>
          </a:xfrm>
          <a:prstGeom prst="roundRect">
            <a:avLst>
              <a:gd name="adj" fmla="val 6000"/>
            </a:avLst>
          </a:prstGeom>
          <a:solidFill>
            <a:srgbClr val="172033"/>
          </a:solidFill>
          <a:ln w="25400">
            <a:solidFill>
              <a:srgbClr val="34D39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383280" y="4206240"/>
            <a:ext cx="25603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phpMyAdmin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:80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6400800" y="2560320"/>
            <a:ext cx="2560320" cy="2377440"/>
          </a:xfrm>
          <a:prstGeom prst="roundRect">
            <a:avLst>
              <a:gd name="adj" fmla="val 4615"/>
            </a:avLst>
          </a:prstGeom>
          <a:solidFill>
            <a:srgbClr val="172033"/>
          </a:solidFill>
          <a:ln w="25400">
            <a:solidFill>
              <a:srgbClr val="FBBF2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00800" y="2926080"/>
            <a:ext cx="256032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BBF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MySQL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FBBF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service: mysql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FBBF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:3306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FBBF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volume: mysql_data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9326880" y="1828800"/>
            <a:ext cx="2377440" cy="3840480"/>
          </a:xfrm>
          <a:prstGeom prst="roundRect">
            <a:avLst>
              <a:gd name="adj" fmla="val 4615"/>
            </a:avLst>
          </a:prstGeom>
          <a:solidFill>
            <a:srgbClr val="172033"/>
          </a:solidFill>
          <a:ln w="25400">
            <a:solidFill>
              <a:srgbClr val="A78BF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326880" y="2926080"/>
            <a:ext cx="23774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A78B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b="1" dirty="0">
                <a:solidFill>
                  <a:srgbClr val="A78B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NETWORK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9509760" y="4114800"/>
            <a:ext cx="20116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E8EEF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DB_HOST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E8EEF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=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E8EEF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mysql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HANDS-ON  ·  28 / 32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28600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10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 project checklist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these in order. Tick each box.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645920"/>
            <a:ext cx="11247120" cy="594360"/>
          </a:xfrm>
          <a:prstGeom prst="roundRect">
            <a:avLst>
              <a:gd name="adj" fmla="val 18462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0080" y="1645920"/>
            <a:ext cx="6400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371600" y="1645920"/>
            <a:ext cx="10058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folder + src/index.php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457200" y="2331720"/>
            <a:ext cx="11247120" cy="594360"/>
          </a:xfrm>
          <a:prstGeom prst="roundRect">
            <a:avLst>
              <a:gd name="adj" fmla="val 18462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" y="2331720"/>
            <a:ext cx="6400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371600" y="2331720"/>
            <a:ext cx="10058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Dockerfile (PHP + Apache + pdo_mysql)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457200" y="3017520"/>
            <a:ext cx="11247120" cy="594360"/>
          </a:xfrm>
          <a:prstGeom prst="roundRect">
            <a:avLst>
              <a:gd name="adj" fmla="val 18462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080" y="3017520"/>
            <a:ext cx="6400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371600" y="3017520"/>
            <a:ext cx="10058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docker-compose.yml (php, mysql, phpmyadmin)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457200" y="3703320"/>
            <a:ext cx="11247120" cy="594360"/>
          </a:xfrm>
          <a:prstGeom prst="roundRect">
            <a:avLst>
              <a:gd name="adj" fmla="val 18462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0080" y="3703320"/>
            <a:ext cx="6400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371600" y="3703320"/>
            <a:ext cx="10058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Run: docker compose up -d --build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47120" cy="594360"/>
          </a:xfrm>
          <a:prstGeom prst="roundRect">
            <a:avLst>
              <a:gd name="adj" fmla="val 18462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40080" y="4389120"/>
            <a:ext cx="6400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371600" y="4389120"/>
            <a:ext cx="10058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localhost:8080 and localhost:8081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457200" y="5074920"/>
            <a:ext cx="11247120" cy="594360"/>
          </a:xfrm>
          <a:prstGeom prst="roundRect">
            <a:avLst>
              <a:gd name="adj" fmla="val 18462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40080" y="5074920"/>
            <a:ext cx="6400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1371600" y="5074920"/>
            <a:ext cx="10058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Login phpMyAdmin → server: mysql / user: workshop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HANDS-ON  ·  29 / 32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28600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ROADMAP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flow — one picture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follow this order live. Each box is one practical step.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320040" y="2103120"/>
            <a:ext cx="1325880" cy="1554480"/>
          </a:xfrm>
          <a:prstGeom prst="roundRect">
            <a:avLst>
              <a:gd name="adj" fmla="val 8276"/>
            </a:avLst>
          </a:prstGeom>
          <a:solidFill>
            <a:srgbClr val="0E7490"/>
          </a:solidFill>
          <a:ln w="19050">
            <a:solidFill>
              <a:srgbClr val="22D3E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20040" y="2240280"/>
            <a:ext cx="1325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65760" y="2651760"/>
            <a:ext cx="12344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1554480" y="26974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1783080" y="2103120"/>
            <a:ext cx="1325880" cy="1554480"/>
          </a:xfrm>
          <a:prstGeom prst="roundRect">
            <a:avLst>
              <a:gd name="adj" fmla="val 8276"/>
            </a:avLst>
          </a:prstGeom>
          <a:solidFill>
            <a:srgbClr val="172033"/>
          </a:solidFill>
          <a:ln w="19050">
            <a:solidFill>
              <a:srgbClr val="24304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783080" y="2240280"/>
            <a:ext cx="1325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828800" y="2651760"/>
            <a:ext cx="12344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hello-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world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017520" y="26974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16" name="Shape 14"/>
          <p:cNvSpPr/>
          <p:nvPr/>
        </p:nvSpPr>
        <p:spPr>
          <a:xfrm>
            <a:off x="3246120" y="2103120"/>
            <a:ext cx="1325880" cy="1554480"/>
          </a:xfrm>
          <a:prstGeom prst="roundRect">
            <a:avLst>
              <a:gd name="adj" fmla="val 8276"/>
            </a:avLst>
          </a:prstGeom>
          <a:solidFill>
            <a:srgbClr val="172033"/>
          </a:solidFill>
          <a:ln w="19050">
            <a:solidFill>
              <a:srgbClr val="243049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246120" y="2240280"/>
            <a:ext cx="1325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3291840" y="2651760"/>
            <a:ext cx="12344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Image vs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Container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480560" y="26974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20" name="Shape 18"/>
          <p:cNvSpPr/>
          <p:nvPr/>
        </p:nvSpPr>
        <p:spPr>
          <a:xfrm>
            <a:off x="4709160" y="2103120"/>
            <a:ext cx="1325880" cy="1554480"/>
          </a:xfrm>
          <a:prstGeom prst="roundRect">
            <a:avLst>
              <a:gd name="adj" fmla="val 8276"/>
            </a:avLst>
          </a:prstGeom>
          <a:solidFill>
            <a:srgbClr val="172033"/>
          </a:solidFill>
          <a:ln w="19050">
            <a:solidFill>
              <a:srgbClr val="24304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709160" y="2240280"/>
            <a:ext cx="1325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754880" y="2651760"/>
            <a:ext cx="12344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+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Ports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5943600" y="26974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24" name="Shape 22"/>
          <p:cNvSpPr/>
          <p:nvPr/>
        </p:nvSpPr>
        <p:spPr>
          <a:xfrm>
            <a:off x="6172200" y="2103120"/>
            <a:ext cx="1325880" cy="1554480"/>
          </a:xfrm>
          <a:prstGeom prst="roundRect">
            <a:avLst>
              <a:gd name="adj" fmla="val 8276"/>
            </a:avLst>
          </a:prstGeom>
          <a:solidFill>
            <a:srgbClr val="172033"/>
          </a:solidFill>
          <a:ln w="19050">
            <a:solidFill>
              <a:srgbClr val="243049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172200" y="2240280"/>
            <a:ext cx="1325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6217920" y="2651760"/>
            <a:ext cx="12344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file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7406640" y="26974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28" name="Shape 26"/>
          <p:cNvSpPr/>
          <p:nvPr/>
        </p:nvSpPr>
        <p:spPr>
          <a:xfrm>
            <a:off x="7635240" y="2103120"/>
            <a:ext cx="1325880" cy="1554480"/>
          </a:xfrm>
          <a:prstGeom prst="roundRect">
            <a:avLst>
              <a:gd name="adj" fmla="val 8276"/>
            </a:avLst>
          </a:prstGeom>
          <a:solidFill>
            <a:srgbClr val="172033"/>
          </a:solidFill>
          <a:ln w="19050">
            <a:solidFill>
              <a:srgbClr val="243049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635240" y="2240280"/>
            <a:ext cx="1325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7680960" y="2651760"/>
            <a:ext cx="12344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+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8869680" y="26974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32" name="Shape 30"/>
          <p:cNvSpPr/>
          <p:nvPr/>
        </p:nvSpPr>
        <p:spPr>
          <a:xfrm>
            <a:off x="9098280" y="2103120"/>
            <a:ext cx="1325880" cy="1554480"/>
          </a:xfrm>
          <a:prstGeom prst="roundRect">
            <a:avLst>
              <a:gd name="adj" fmla="val 8276"/>
            </a:avLst>
          </a:prstGeom>
          <a:solidFill>
            <a:srgbClr val="172033"/>
          </a:solidFill>
          <a:ln w="19050">
            <a:solidFill>
              <a:srgbClr val="243049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9098280" y="2240280"/>
            <a:ext cx="1325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9144000" y="2651760"/>
            <a:ext cx="12344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Compose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stack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10332720" y="26974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36" name="Shape 34"/>
          <p:cNvSpPr/>
          <p:nvPr/>
        </p:nvSpPr>
        <p:spPr>
          <a:xfrm>
            <a:off x="10561320" y="2103120"/>
            <a:ext cx="1325880" cy="1554480"/>
          </a:xfrm>
          <a:prstGeom prst="roundRect">
            <a:avLst>
              <a:gd name="adj" fmla="val 8276"/>
            </a:avLst>
          </a:prstGeom>
          <a:solidFill>
            <a:srgbClr val="172033"/>
          </a:solidFill>
          <a:ln w="19050">
            <a:solidFill>
              <a:srgbClr val="243049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10561320" y="2240280"/>
            <a:ext cx="1325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10607040" y="2651760"/>
            <a:ext cx="12344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PHP +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MySQL</a:t>
            </a:r>
            <a:endParaRPr lang="en-US" sz="1300" dirty="0"/>
          </a:p>
        </p:txBody>
      </p:sp>
      <p:sp>
        <p:nvSpPr>
          <p:cNvPr id="39" name="Shape 37"/>
          <p:cNvSpPr/>
          <p:nvPr/>
        </p:nvSpPr>
        <p:spPr>
          <a:xfrm>
            <a:off x="457200" y="4114800"/>
            <a:ext cx="11247120" cy="502920"/>
          </a:xfrm>
          <a:prstGeom prst="roundRect">
            <a:avLst>
              <a:gd name="adj" fmla="val 14545"/>
            </a:avLst>
          </a:prstGeom>
          <a:solidFill>
            <a:srgbClr val="132A22"/>
          </a:solidFill>
          <a:ln w="12700">
            <a:solidFill>
              <a:srgbClr val="34D399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40080" y="4114800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·  Do not jump to Compose first. Concepts first → then the full stack.</a:t>
            </a:r>
            <a:endParaRPr lang="en-US" sz="1300" dirty="0"/>
          </a:p>
        </p:txBody>
      </p:sp>
      <p:sp>
        <p:nvSpPr>
          <p:cNvPr id="41" name="Shape 39"/>
          <p:cNvSpPr/>
          <p:nvPr/>
        </p:nvSpPr>
        <p:spPr>
          <a:xfrm>
            <a:off x="457200" y="4846320"/>
            <a:ext cx="11247120" cy="1097280"/>
          </a:xfrm>
          <a:prstGeom prst="roundRect">
            <a:avLst>
              <a:gd name="adj" fmla="val 10000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731520" y="4846320"/>
            <a:ext cx="106984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success: open  localhost:8080  (PHP app)  and  localhost:8081  (phpMyAdmin)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44" name="Text 42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HANDS-ON  ·  03 / 32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28600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Debug like a developer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not change everything at once. Check layer by layer.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691640"/>
            <a:ext cx="11247120" cy="731520"/>
          </a:xfrm>
          <a:prstGeom prst="roundRect">
            <a:avLst>
              <a:gd name="adj" fmla="val 15000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40080" y="1856232"/>
            <a:ext cx="411480" cy="411480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10" name="Text 8"/>
          <p:cNvSpPr/>
          <p:nvPr/>
        </p:nvSpPr>
        <p:spPr>
          <a:xfrm>
            <a:off x="640080" y="1856232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280160" y="1691640"/>
            <a:ext cx="5029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Docker running?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583680" y="1691640"/>
            <a:ext cx="48463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Docker Desktop / engine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457200" y="2514600"/>
            <a:ext cx="11247120" cy="731520"/>
          </a:xfrm>
          <a:prstGeom prst="roundRect">
            <a:avLst>
              <a:gd name="adj" fmla="val 15000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40080" y="2679192"/>
            <a:ext cx="411480" cy="411480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15" name="Text 13"/>
          <p:cNvSpPr/>
          <p:nvPr/>
        </p:nvSpPr>
        <p:spPr>
          <a:xfrm>
            <a:off x="640080" y="2679192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1280160" y="2514600"/>
            <a:ext cx="5029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container up?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583680" y="2514600"/>
            <a:ext cx="48463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docker compose ps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457200" y="3337560"/>
            <a:ext cx="11247120" cy="731520"/>
          </a:xfrm>
          <a:prstGeom prst="roundRect">
            <a:avLst>
              <a:gd name="adj" fmla="val 15000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40080" y="3502152"/>
            <a:ext cx="411480" cy="411480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20" name="Text 18"/>
          <p:cNvSpPr/>
          <p:nvPr/>
        </p:nvSpPr>
        <p:spPr>
          <a:xfrm>
            <a:off x="640080" y="3502152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1280160" y="3337560"/>
            <a:ext cx="5029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do logs say?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6583680" y="3337560"/>
            <a:ext cx="48463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docker compose logs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457200" y="4160520"/>
            <a:ext cx="11247120" cy="731520"/>
          </a:xfrm>
          <a:prstGeom prst="roundRect">
            <a:avLst>
              <a:gd name="adj" fmla="val 15000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40080" y="4325112"/>
            <a:ext cx="411480" cy="411480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25" name="Text 23"/>
          <p:cNvSpPr/>
          <p:nvPr/>
        </p:nvSpPr>
        <p:spPr>
          <a:xfrm>
            <a:off x="640080" y="4325112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1280160" y="4160520"/>
            <a:ext cx="5029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the port free?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6583680" y="4160520"/>
            <a:ext cx="48463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try another host port</a:t>
            </a:r>
            <a:endParaRPr lang="en-US" sz="1500" dirty="0"/>
          </a:p>
        </p:txBody>
      </p:sp>
      <p:sp>
        <p:nvSpPr>
          <p:cNvPr id="28" name="Shape 26"/>
          <p:cNvSpPr/>
          <p:nvPr/>
        </p:nvSpPr>
        <p:spPr>
          <a:xfrm>
            <a:off x="457200" y="4983480"/>
            <a:ext cx="11247120" cy="731520"/>
          </a:xfrm>
          <a:prstGeom prst="roundRect">
            <a:avLst>
              <a:gd name="adj" fmla="val 15000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640080" y="5148072"/>
            <a:ext cx="411480" cy="411480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30" name="Text 28"/>
          <p:cNvSpPr/>
          <p:nvPr/>
        </p:nvSpPr>
        <p:spPr>
          <a:xfrm>
            <a:off x="640080" y="5148072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1280160" y="4983480"/>
            <a:ext cx="5029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services talk?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6583680" y="4983480"/>
            <a:ext cx="48463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DB_HOST=mysql</a:t>
            </a:r>
            <a:endParaRPr lang="en-US" sz="1500" dirty="0"/>
          </a:p>
        </p:txBody>
      </p:sp>
      <p:sp>
        <p:nvSpPr>
          <p:cNvPr id="33" name="Text 31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HANDS-ON  ·  30 / 32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28600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errors — do not panic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These cover most workshop issues.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645920"/>
            <a:ext cx="11247120" cy="640080"/>
          </a:xfrm>
          <a:prstGeom prst="roundRect">
            <a:avLst>
              <a:gd name="adj" fmla="val 17143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645920"/>
            <a:ext cx="5303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8717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command not found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6126480" y="1645920"/>
            <a:ext cx="5303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 / start Docker Desktop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57200" y="2359152"/>
            <a:ext cx="11247120" cy="640080"/>
          </a:xfrm>
          <a:prstGeom prst="roundRect">
            <a:avLst>
              <a:gd name="adj" fmla="val 17143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85800" y="2359152"/>
            <a:ext cx="5303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8717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Cannot connect to daemon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6126480" y="2359152"/>
            <a:ext cx="5303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Engine not running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457200" y="3072384"/>
            <a:ext cx="11247120" cy="640080"/>
          </a:xfrm>
          <a:prstGeom prst="roundRect">
            <a:avLst>
              <a:gd name="adj" fmla="val 17143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85800" y="3072384"/>
            <a:ext cx="5303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8717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port is already allocated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126480" y="3072384"/>
            <a:ext cx="5303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Stop old container / change port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457200" y="3785616"/>
            <a:ext cx="11247120" cy="640080"/>
          </a:xfrm>
          <a:prstGeom prst="roundRect">
            <a:avLst>
              <a:gd name="adj" fmla="val 17143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85800" y="3785616"/>
            <a:ext cx="5303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8717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composer/php build fails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126480" y="3785616"/>
            <a:ext cx="5303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Dockerfile FROM + RUN lines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457200" y="4498848"/>
            <a:ext cx="11247120" cy="640080"/>
          </a:xfrm>
          <a:prstGeom prst="roundRect">
            <a:avLst>
              <a:gd name="adj" fmla="val 17143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85800" y="4498848"/>
            <a:ext cx="5303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8717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PHP cannot connect MySQL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6126480" y="4498848"/>
            <a:ext cx="5303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host mysql, wait for DB ready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457200" y="5212080"/>
            <a:ext cx="11247120" cy="640080"/>
          </a:xfrm>
          <a:prstGeom prst="roundRect">
            <a:avLst>
              <a:gd name="adj" fmla="val 17143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85800" y="5212080"/>
            <a:ext cx="5303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8717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phpMyAdmin login fails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6126480" y="5212080"/>
            <a:ext cx="5303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Server=mysql, user/pass from compose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HANDS-ON  ·  31 / 32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28600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DONE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in one picture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this mental map for the deployment session.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365760" y="1920240"/>
            <a:ext cx="1828800" cy="1828800"/>
          </a:xfrm>
          <a:prstGeom prst="roundRect">
            <a:avLst>
              <a:gd name="adj" fmla="val 6000"/>
            </a:avLst>
          </a:prstGeom>
          <a:solidFill>
            <a:srgbClr val="172033"/>
          </a:solidFill>
          <a:ln w="19050">
            <a:solidFill>
              <a:srgbClr val="22D3E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219456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Dockerfile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365760" y="288036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recipe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2057400" y="260604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2331720" y="1920240"/>
            <a:ext cx="1828800" cy="1828800"/>
          </a:xfrm>
          <a:prstGeom prst="roundRect">
            <a:avLst>
              <a:gd name="adj" fmla="val 6000"/>
            </a:avLst>
          </a:prstGeom>
          <a:solidFill>
            <a:srgbClr val="172033"/>
          </a:solidFill>
          <a:ln w="19050">
            <a:solidFill>
              <a:srgbClr val="22D3E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331720" y="219456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2331720" y="288036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image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023360" y="260604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16" name="Shape 14"/>
          <p:cNvSpPr/>
          <p:nvPr/>
        </p:nvSpPr>
        <p:spPr>
          <a:xfrm>
            <a:off x="4297680" y="1920240"/>
            <a:ext cx="1828800" cy="1828800"/>
          </a:xfrm>
          <a:prstGeom prst="roundRect">
            <a:avLst>
              <a:gd name="adj" fmla="val 6000"/>
            </a:avLst>
          </a:prstGeom>
          <a:solidFill>
            <a:srgbClr val="172033"/>
          </a:solidFill>
          <a:ln w="19050">
            <a:solidFill>
              <a:srgbClr val="22D3E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297680" y="219456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IMAGE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297680" y="288036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template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989320" y="260604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20" name="Shape 18"/>
          <p:cNvSpPr/>
          <p:nvPr/>
        </p:nvSpPr>
        <p:spPr>
          <a:xfrm>
            <a:off x="6263640" y="1920240"/>
            <a:ext cx="1828800" cy="1828800"/>
          </a:xfrm>
          <a:prstGeom prst="roundRect">
            <a:avLst>
              <a:gd name="adj" fmla="val 6000"/>
            </a:avLst>
          </a:prstGeom>
          <a:solidFill>
            <a:srgbClr val="172033"/>
          </a:solidFill>
          <a:ln w="19050">
            <a:solidFill>
              <a:srgbClr val="22D3E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263640" y="219456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6263640" y="288036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container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7955280" y="260604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24" name="Shape 22"/>
          <p:cNvSpPr/>
          <p:nvPr/>
        </p:nvSpPr>
        <p:spPr>
          <a:xfrm>
            <a:off x="8229600" y="1920240"/>
            <a:ext cx="1828800" cy="1828800"/>
          </a:xfrm>
          <a:prstGeom prst="roundRect">
            <a:avLst>
              <a:gd name="adj" fmla="val 6000"/>
            </a:avLst>
          </a:prstGeom>
          <a:solidFill>
            <a:srgbClr val="172033"/>
          </a:solidFill>
          <a:ln w="19050">
            <a:solidFill>
              <a:srgbClr val="22D3EE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229600" y="219456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COMPOSE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8229600" y="288036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stack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9921240" y="260604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28" name="Shape 26"/>
          <p:cNvSpPr/>
          <p:nvPr/>
        </p:nvSpPr>
        <p:spPr>
          <a:xfrm>
            <a:off x="10195560" y="1920240"/>
            <a:ext cx="1828800" cy="1828800"/>
          </a:xfrm>
          <a:prstGeom prst="roundRect">
            <a:avLst>
              <a:gd name="adj" fmla="val 6000"/>
            </a:avLst>
          </a:prstGeom>
          <a:solidFill>
            <a:srgbClr val="172033"/>
          </a:solidFill>
          <a:ln w="19050">
            <a:solidFill>
              <a:srgbClr val="22D3EE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10195560" y="219456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BROWSER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10195560" y="288036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localhost</a:t>
            </a:r>
            <a:endParaRPr lang="en-US" sz="1300" dirty="0"/>
          </a:p>
        </p:txBody>
      </p:sp>
      <p:sp>
        <p:nvSpPr>
          <p:cNvPr id="31" name="Shape 29"/>
          <p:cNvSpPr/>
          <p:nvPr/>
        </p:nvSpPr>
        <p:spPr>
          <a:xfrm>
            <a:off x="457200" y="4114800"/>
            <a:ext cx="11247120" cy="502920"/>
          </a:xfrm>
          <a:prstGeom prst="roundRect">
            <a:avLst>
              <a:gd name="adj" fmla="val 14545"/>
            </a:avLst>
          </a:prstGeom>
          <a:solidFill>
            <a:srgbClr val="132A22"/>
          </a:solidFill>
          <a:ln w="12700">
            <a:solidFill>
              <a:srgbClr val="34D399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40080" y="4114800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·  Next session: take this same Compose project to a server with SSH + Nginx.</a:t>
            </a:r>
            <a:endParaRPr lang="en-US" sz="1300" dirty="0"/>
          </a:p>
        </p:txBody>
      </p:sp>
      <p:sp>
        <p:nvSpPr>
          <p:cNvPr id="33" name="Shape 31"/>
          <p:cNvSpPr/>
          <p:nvPr/>
        </p:nvSpPr>
        <p:spPr>
          <a:xfrm>
            <a:off x="457200" y="4846320"/>
            <a:ext cx="11247120" cy="1097280"/>
          </a:xfrm>
          <a:prstGeom prst="roundRect">
            <a:avLst>
              <a:gd name="adj" fmla="val 10000"/>
            </a:avLst>
          </a:prstGeom>
          <a:solidFill>
            <a:srgbClr val="172033"/>
          </a:solidFill>
          <a:ln w="19050">
            <a:solidFill>
              <a:srgbClr val="34D399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40080" y="4846320"/>
            <a:ext cx="108813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CODE LOCAL  →  DOCKERIZE  →  COMPOSE UP  →  OPEN IN BROWSER  →  READY TO DEPLOY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HANDS-ON  ·  32 / 32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28600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Docker?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simple definition before any commands.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737360"/>
            <a:ext cx="11247120" cy="1828800"/>
          </a:xfrm>
          <a:prstGeom prst="roundRect">
            <a:avLst>
              <a:gd name="adj" fmla="val 6000"/>
            </a:avLst>
          </a:prstGeom>
          <a:solidFill>
            <a:srgbClr val="172033"/>
          </a:solidFill>
          <a:ln w="19050">
            <a:solidFill>
              <a:srgbClr val="22D3E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2960" y="2011680"/>
            <a:ext cx="105156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packages your application + the environment it needs,</a:t>
            </a:r>
            <a:endParaRPr lang="en-US" sz="2200" dirty="0"/>
          </a:p>
          <a:p>
            <a:pPr indent="0" marL="0">
              <a:buNone/>
            </a:pPr>
            <a:r>
              <a:rPr lang="en-US" sz="2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runs that package in an isolated container.</a:t>
            </a:r>
            <a:endParaRPr lang="en-US" sz="2200" dirty="0"/>
          </a:p>
        </p:txBody>
      </p:sp>
      <p:sp>
        <p:nvSpPr>
          <p:cNvPr id="10" name="Shape 8"/>
          <p:cNvSpPr/>
          <p:nvPr/>
        </p:nvSpPr>
        <p:spPr>
          <a:xfrm>
            <a:off x="457200" y="3931920"/>
            <a:ext cx="2743200" cy="1554480"/>
          </a:xfrm>
          <a:prstGeom prst="roundRect">
            <a:avLst>
              <a:gd name="adj" fmla="val 7059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4160520"/>
            <a:ext cx="2743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594360" y="470916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PHP / code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3383280" y="3931920"/>
            <a:ext cx="2743200" cy="1554480"/>
          </a:xfrm>
          <a:prstGeom prst="roundRect">
            <a:avLst>
              <a:gd name="adj" fmla="val 7059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383280" y="4160520"/>
            <a:ext cx="2743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Dependencies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3520440" y="470916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Extensions, libraries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309360" y="3931920"/>
            <a:ext cx="2743200" cy="1554480"/>
          </a:xfrm>
          <a:prstGeom prst="roundRect">
            <a:avLst>
              <a:gd name="adj" fmla="val 7059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309360" y="4160520"/>
            <a:ext cx="2743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Environment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446520" y="470916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 packages, config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9235440" y="3931920"/>
            <a:ext cx="2743200" cy="1554480"/>
          </a:xfrm>
          <a:prstGeom prst="roundRect">
            <a:avLst>
              <a:gd name="adj" fmla="val 7059"/>
            </a:avLst>
          </a:prstGeom>
          <a:solidFill>
            <a:srgbClr val="172033"/>
          </a:solidFill>
          <a:ln w="19050">
            <a:solidFill>
              <a:srgbClr val="34D39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235440" y="4160520"/>
            <a:ext cx="2743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Container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9372600" y="470916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Portable &amp; repeatable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HANDS-ON  ·  04 / 32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28600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Docker?  "It works on my machine"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Different machines = different environments = broken apps.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783080"/>
            <a:ext cx="3611880" cy="2560320"/>
          </a:xfrm>
          <a:prstGeom prst="roundRect">
            <a:avLst>
              <a:gd name="adj" fmla="val 4286"/>
            </a:avLst>
          </a:prstGeom>
          <a:solidFill>
            <a:srgbClr val="172033"/>
          </a:solidFill>
          <a:ln w="19050">
            <a:solidFill>
              <a:srgbClr val="FBBF2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2011680"/>
            <a:ext cx="3611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BBF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LAPTOP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731520" y="2651760"/>
            <a:ext cx="30632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PHP 8.3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MySQL 8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config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4297680" y="1783080"/>
            <a:ext cx="3611880" cy="2560320"/>
          </a:xfrm>
          <a:prstGeom prst="roundRect">
            <a:avLst>
              <a:gd name="adj" fmla="val 4286"/>
            </a:avLst>
          </a:prstGeom>
          <a:solidFill>
            <a:srgbClr val="172033"/>
          </a:solidFill>
          <a:ln w="19050">
            <a:solidFill>
              <a:srgbClr val="F472B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297680" y="2011680"/>
            <a:ext cx="3611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472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PC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572000" y="2651760"/>
            <a:ext cx="30632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PHP 8.2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MySQL 5.7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Missing extension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8138160" y="1783080"/>
            <a:ext cx="3611880" cy="2560320"/>
          </a:xfrm>
          <a:prstGeom prst="roundRect">
            <a:avLst>
              <a:gd name="adj" fmla="val 4286"/>
            </a:avLst>
          </a:prstGeom>
          <a:solidFill>
            <a:srgbClr val="172033"/>
          </a:solidFill>
          <a:ln w="19050">
            <a:solidFill>
              <a:srgbClr val="A78BF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138160" y="2011680"/>
            <a:ext cx="3611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A78B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8412480" y="2651760"/>
            <a:ext cx="30632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PHP 8.4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Different OS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Different paths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457200" y="4754880"/>
            <a:ext cx="11247120" cy="502920"/>
          </a:xfrm>
          <a:prstGeom prst="roundRect">
            <a:avLst>
              <a:gd name="adj" fmla="val 14545"/>
            </a:avLst>
          </a:prstGeom>
          <a:solidFill>
            <a:srgbClr val="132A22"/>
          </a:solidFill>
          <a:ln w="12700">
            <a:solidFill>
              <a:srgbClr val="34D39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0080" y="4754880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·  Docker reduces environment differences by packaging the runtime with the app.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HANDS-ON  ·  05 / 32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28600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Docker vs With Docker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goal — different effort and reliability.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737360"/>
            <a:ext cx="5394960" cy="4023360"/>
          </a:xfrm>
          <a:prstGeom prst="roundRect">
            <a:avLst>
              <a:gd name="adj" fmla="val 2727"/>
            </a:avLst>
          </a:prstGeom>
          <a:solidFill>
            <a:srgbClr val="172033"/>
          </a:solidFill>
          <a:ln w="19050">
            <a:solidFill>
              <a:srgbClr val="F8717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31520" y="196596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8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DOCKER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731520" y="2514600"/>
            <a:ext cx="484632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 manually on every machine: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PHP version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Extensions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Apache / Nginx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MySQL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Config files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laptop can drift.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6309360" y="1737360"/>
            <a:ext cx="5394960" cy="4023360"/>
          </a:xfrm>
          <a:prstGeom prst="roundRect">
            <a:avLst>
              <a:gd name="adj" fmla="val 2727"/>
            </a:avLst>
          </a:prstGeom>
          <a:solidFill>
            <a:srgbClr val="172033"/>
          </a:solidFill>
          <a:ln w="19050">
            <a:solidFill>
              <a:srgbClr val="34D39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583680" y="196596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DOCKER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583680" y="2514600"/>
            <a:ext cx="484632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the environment once: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Dockerfile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Image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Container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Compose for multi-service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setup on laptop and server.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HANDS-ON  ·  06 / 32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28600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ANALOGY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Easy mental model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this analogy whenever students get confused.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828800"/>
            <a:ext cx="2743200" cy="3200400"/>
          </a:xfrm>
          <a:prstGeom prst="roundRect">
            <a:avLst>
              <a:gd name="adj" fmla="val 4000"/>
            </a:avLst>
          </a:prstGeom>
          <a:solidFill>
            <a:srgbClr val="172033"/>
          </a:solidFill>
          <a:ln w="25400">
            <a:solidFill>
              <a:srgbClr val="FBBF2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210312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Dockerfile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2651760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BBF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RECIPE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640080" y="3474720"/>
            <a:ext cx="23774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Instructions to cook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3383280" y="1828800"/>
            <a:ext cx="2743200" cy="3200400"/>
          </a:xfrm>
          <a:prstGeom prst="roundRect">
            <a:avLst>
              <a:gd name="adj" fmla="val 4000"/>
            </a:avLst>
          </a:prstGeom>
          <a:solidFill>
            <a:srgbClr val="172033"/>
          </a:solidFill>
          <a:ln w="25400">
            <a:solidFill>
              <a:srgbClr val="22D3E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383280" y="210312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Image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3383280" y="2651760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LUNCHBOX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3566160" y="3474720"/>
            <a:ext cx="23774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Packed, ready to go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6309360" y="1828800"/>
            <a:ext cx="2743200" cy="3200400"/>
          </a:xfrm>
          <a:prstGeom prst="roundRect">
            <a:avLst>
              <a:gd name="adj" fmla="val 4000"/>
            </a:avLst>
          </a:prstGeom>
          <a:solidFill>
            <a:srgbClr val="172033"/>
          </a:solidFill>
          <a:ln w="25400">
            <a:solidFill>
              <a:srgbClr val="34D399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309360" y="210312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Container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309360" y="2651760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EATING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6492240" y="3474720"/>
            <a:ext cx="23774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Running instance now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9235440" y="1828800"/>
            <a:ext cx="2743200" cy="3200400"/>
          </a:xfrm>
          <a:prstGeom prst="roundRect">
            <a:avLst>
              <a:gd name="adj" fmla="val 4000"/>
            </a:avLst>
          </a:prstGeom>
          <a:solidFill>
            <a:srgbClr val="172033"/>
          </a:solidFill>
          <a:ln w="25400">
            <a:solidFill>
              <a:srgbClr val="A78BF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235440" y="210312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Compose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9235440" y="2651760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A78B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MEAL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9418320" y="3474720"/>
            <a:ext cx="23774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 + DB + tools together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HANDS-ON  ·  07 / 32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28600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IDEA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Image vs Container (most important)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image can create many containers.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737360"/>
            <a:ext cx="5394960" cy="3931920"/>
          </a:xfrm>
          <a:prstGeom prst="roundRect">
            <a:avLst>
              <a:gd name="adj" fmla="val 2791"/>
            </a:avLst>
          </a:prstGeom>
          <a:solidFill>
            <a:srgbClr val="172033"/>
          </a:solidFill>
          <a:ln w="25400">
            <a:solidFill>
              <a:srgbClr val="22D3E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31520" y="2011680"/>
            <a:ext cx="4846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IMAGE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731520" y="2468880"/>
            <a:ext cx="4846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Template / blueprint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822960" y="301752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 Built from a Dockerfile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822960" y="342900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 Stored on disk / registry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822960" y="384048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 Does not run by itself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822960" y="425196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 Reusable many times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822960" y="466344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 Example: php:8.4-apache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6309360" y="1737360"/>
            <a:ext cx="5394960" cy="3931920"/>
          </a:xfrm>
          <a:prstGeom prst="roundRect">
            <a:avLst>
              <a:gd name="adj" fmla="val 2791"/>
            </a:avLst>
          </a:prstGeom>
          <a:solidFill>
            <a:srgbClr val="172033"/>
          </a:solidFill>
          <a:ln w="25400">
            <a:solidFill>
              <a:srgbClr val="34D399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583680" y="2011680"/>
            <a:ext cx="4846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CONTAINER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6583680" y="2468880"/>
            <a:ext cx="4846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Running instance of an image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675120" y="301752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 Created by docker run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6675120" y="342900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 Has processes / network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6675120" y="384048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 Can start / stop / remove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6675120" y="425196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 Disposable by design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675120" y="466344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 Example: my running PHP app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HANDS-ON  ·  08 / 32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28600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IDEA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Remember this formula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Almost everything in Docker follows this path.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365760" y="2194560"/>
            <a:ext cx="2148840" cy="2011680"/>
          </a:xfrm>
          <a:prstGeom prst="roundRect">
            <a:avLst>
              <a:gd name="adj" fmla="val 5455"/>
            </a:avLst>
          </a:prstGeom>
          <a:solidFill>
            <a:srgbClr val="172033"/>
          </a:solidFill>
          <a:ln w="19050">
            <a:solidFill>
              <a:srgbClr val="22D3E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2560320"/>
            <a:ext cx="2148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Dockerfile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365760" y="3291840"/>
            <a:ext cx="2148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recipe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2377440" y="29260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2697480" y="2194560"/>
            <a:ext cx="2148840" cy="2011680"/>
          </a:xfrm>
          <a:prstGeom prst="roundRect">
            <a:avLst>
              <a:gd name="adj" fmla="val 5455"/>
            </a:avLst>
          </a:prstGeom>
          <a:solidFill>
            <a:srgbClr val="172033"/>
          </a:solidFill>
          <a:ln w="19050">
            <a:solidFill>
              <a:srgbClr val="22D3E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697480" y="2560320"/>
            <a:ext cx="2148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build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2697480" y="3291840"/>
            <a:ext cx="2148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cook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709160" y="29260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16" name="Shape 14"/>
          <p:cNvSpPr/>
          <p:nvPr/>
        </p:nvSpPr>
        <p:spPr>
          <a:xfrm>
            <a:off x="5029200" y="2194560"/>
            <a:ext cx="2148840" cy="2011680"/>
          </a:xfrm>
          <a:prstGeom prst="roundRect">
            <a:avLst>
              <a:gd name="adj" fmla="val 5455"/>
            </a:avLst>
          </a:prstGeom>
          <a:solidFill>
            <a:srgbClr val="172033"/>
          </a:solidFill>
          <a:ln w="19050">
            <a:solidFill>
              <a:srgbClr val="22D3E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029200" y="2560320"/>
            <a:ext cx="2148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Image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5029200" y="3291840"/>
            <a:ext cx="2148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lunchbox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7040880" y="29260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20" name="Shape 18"/>
          <p:cNvSpPr/>
          <p:nvPr/>
        </p:nvSpPr>
        <p:spPr>
          <a:xfrm>
            <a:off x="7360920" y="2194560"/>
            <a:ext cx="2148840" cy="2011680"/>
          </a:xfrm>
          <a:prstGeom prst="roundRect">
            <a:avLst>
              <a:gd name="adj" fmla="val 5455"/>
            </a:avLst>
          </a:prstGeom>
          <a:solidFill>
            <a:srgbClr val="172033"/>
          </a:solidFill>
          <a:ln w="19050">
            <a:solidFill>
              <a:srgbClr val="22D3E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360920" y="2560320"/>
            <a:ext cx="2148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run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7360920" y="3291840"/>
            <a:ext cx="2148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9372600" y="29260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24" name="Shape 22"/>
          <p:cNvSpPr/>
          <p:nvPr/>
        </p:nvSpPr>
        <p:spPr>
          <a:xfrm>
            <a:off x="9692640" y="2194560"/>
            <a:ext cx="2148840" cy="2011680"/>
          </a:xfrm>
          <a:prstGeom prst="roundRect">
            <a:avLst>
              <a:gd name="adj" fmla="val 5455"/>
            </a:avLst>
          </a:prstGeom>
          <a:solidFill>
            <a:srgbClr val="172033"/>
          </a:solidFill>
          <a:ln w="19050">
            <a:solidFill>
              <a:srgbClr val="22D3EE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9692640" y="2560320"/>
            <a:ext cx="2148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Container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9692640" y="3291840"/>
            <a:ext cx="2148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running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457200" y="4754880"/>
            <a:ext cx="11247120" cy="502920"/>
          </a:xfrm>
          <a:prstGeom prst="roundRect">
            <a:avLst>
              <a:gd name="adj" fmla="val 14545"/>
            </a:avLst>
          </a:prstGeom>
          <a:solidFill>
            <a:srgbClr val="132A22"/>
          </a:solidFill>
          <a:ln w="12700">
            <a:solidFill>
              <a:srgbClr val="34D39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40080" y="4754880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·  Students often mix build and run. Build makes an image. Run starts a container.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HANDS-ON  ·  09 / 32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Docker Complete Hands-on Flow</dc:title>
  <dc:subject>FROM LOCALHOST TO PRODUCTION</dc:subject>
  <dc:creator>Madin Bloch</dc:creator>
  <cp:lastModifiedBy>Madin Bloch</cp:lastModifiedBy>
  <cp:revision>1</cp:revision>
  <dcterms:created xsi:type="dcterms:W3CDTF">2026-08-21T20:55:25Z</dcterms:created>
  <dcterms:modified xsi:type="dcterms:W3CDTF">2026-08-21T20:55:25Z</dcterms:modified>
</cp:coreProperties>
</file>